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Kulachat Serif" pitchFamily="2" charset="-34"/>
      <p:regular r:id="rId14"/>
    </p:embeddedFont>
    <p:embeddedFont>
      <p:font typeface="Kulachat Serif Italics" pitchFamily="2" charset="-34"/>
      <p:regular r:id="rId15"/>
      <p:italic r:id="rId16"/>
    </p:embeddedFont>
    <p:embeddedFont>
      <p:font typeface="Kulachat Serif Semi-Bold" pitchFamily="2" charset="-34"/>
      <p:regular r:id="rId17"/>
      <p:bold r:id="rId18"/>
    </p:embeddedFont>
    <p:embeddedFont>
      <p:font typeface="Pathway Gothic One" panose="02000506050000020004" pitchFamily="2" charset="7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5.sv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1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65004" y="5143500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5" y="0"/>
                </a:lnTo>
                <a:lnTo>
                  <a:pt x="3616775" y="7883980"/>
                </a:lnTo>
                <a:lnTo>
                  <a:pt x="0" y="788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2176714" y="-1555083"/>
            <a:ext cx="7015142" cy="5679421"/>
            <a:chOff x="0" y="0"/>
            <a:chExt cx="9353523" cy="7572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19446" cy="6856847"/>
            </a:xfrm>
            <a:custGeom>
              <a:avLst/>
              <a:gdLst/>
              <a:ahLst/>
              <a:cxnLst/>
              <a:rect l="l" t="t" r="r" b="b"/>
              <a:pathLst>
                <a:path w="6819446" h="6856847">
                  <a:moveTo>
                    <a:pt x="0" y="0"/>
                  </a:moveTo>
                  <a:lnTo>
                    <a:pt x="6819446" y="0"/>
                  </a:lnTo>
                  <a:lnTo>
                    <a:pt x="6819446" y="6856847"/>
                  </a:lnTo>
                  <a:lnTo>
                    <a:pt x="0" y="6856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V="1">
              <a:off x="1776098" y="1991407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4"/>
                  </a:moveTo>
                  <a:lnTo>
                    <a:pt x="3267251" y="5581154"/>
                  </a:lnTo>
                  <a:lnTo>
                    <a:pt x="3267251" y="0"/>
                  </a:lnTo>
                  <a:lnTo>
                    <a:pt x="0" y="0"/>
                  </a:lnTo>
                  <a:lnTo>
                    <a:pt x="0" y="558115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474250" y="2308489"/>
              <a:ext cx="3879273" cy="1911423"/>
            </a:xfrm>
            <a:custGeom>
              <a:avLst/>
              <a:gdLst/>
              <a:ahLst/>
              <a:cxnLst/>
              <a:rect l="l" t="t" r="r" b="b"/>
              <a:pathLst>
                <a:path w="3879273" h="1911423">
                  <a:moveTo>
                    <a:pt x="0" y="0"/>
                  </a:moveTo>
                  <a:lnTo>
                    <a:pt x="3879273" y="0"/>
                  </a:lnTo>
                  <a:lnTo>
                    <a:pt x="3879273" y="1911424"/>
                  </a:lnTo>
                  <a:lnTo>
                    <a:pt x="0" y="1911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290306" y="3113461"/>
            <a:ext cx="11707389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Педагогічний такт і етика вчителя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2798279" y="5674528"/>
            <a:ext cx="8768578" cy="8753056"/>
            <a:chOff x="0" y="0"/>
            <a:chExt cx="11691438" cy="11670742"/>
          </a:xfrm>
        </p:grpSpPr>
        <p:sp>
          <p:nvSpPr>
            <p:cNvPr id="9" name="Freeform 9"/>
            <p:cNvSpPr/>
            <p:nvPr/>
          </p:nvSpPr>
          <p:spPr>
            <a:xfrm rot="-7023068">
              <a:off x="1516426" y="1482334"/>
              <a:ext cx="8658586" cy="8706074"/>
            </a:xfrm>
            <a:custGeom>
              <a:avLst/>
              <a:gdLst/>
              <a:ahLst/>
              <a:cxnLst/>
              <a:rect l="l" t="t" r="r" b="b"/>
              <a:pathLst>
                <a:path w="8658586" h="8706074">
                  <a:moveTo>
                    <a:pt x="0" y="0"/>
                  </a:moveTo>
                  <a:lnTo>
                    <a:pt x="8658586" y="0"/>
                  </a:lnTo>
                  <a:lnTo>
                    <a:pt x="8658586" y="8706074"/>
                  </a:lnTo>
                  <a:lnTo>
                    <a:pt x="0" y="870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31629">
              <a:off x="1990850" y="1230761"/>
              <a:ext cx="6267189" cy="2199214"/>
            </a:xfrm>
            <a:custGeom>
              <a:avLst/>
              <a:gdLst/>
              <a:ahLst/>
              <a:cxnLst/>
              <a:rect l="l" t="t" r="r" b="b"/>
              <a:pathLst>
                <a:path w="6267189" h="2199214">
                  <a:moveTo>
                    <a:pt x="0" y="0"/>
                  </a:moveTo>
                  <a:lnTo>
                    <a:pt x="6267189" y="0"/>
                  </a:lnTo>
                  <a:lnTo>
                    <a:pt x="6267189" y="2199213"/>
                  </a:lnTo>
                  <a:lnTo>
                    <a:pt x="0" y="219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909932" flipV="1">
              <a:off x="4832926" y="1805987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4"/>
                  </a:moveTo>
                  <a:lnTo>
                    <a:pt x="3267251" y="5581154"/>
                  </a:lnTo>
                  <a:lnTo>
                    <a:pt x="3267251" y="0"/>
                  </a:lnTo>
                  <a:lnTo>
                    <a:pt x="0" y="0"/>
                  </a:lnTo>
                  <a:lnTo>
                    <a:pt x="0" y="558115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1363955" flipH="1">
            <a:off x="-1407618" y="-242438"/>
            <a:ext cx="3637262" cy="7928637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95695" y="1595003"/>
            <a:ext cx="1144153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Визначення та значення</a:t>
            </a:r>
          </a:p>
        </p:txBody>
      </p:sp>
      <p:sp>
        <p:nvSpPr>
          <p:cNvPr id="3" name="Freeform 3"/>
          <p:cNvSpPr/>
          <p:nvPr/>
        </p:nvSpPr>
        <p:spPr>
          <a:xfrm rot="-10057392">
            <a:off x="14012330" y="6199221"/>
            <a:ext cx="6493940" cy="6529555"/>
          </a:xfrm>
          <a:custGeom>
            <a:avLst/>
            <a:gdLst/>
            <a:ahLst/>
            <a:cxnLst/>
            <a:rect l="l" t="t" r="r" b="b"/>
            <a:pathLst>
              <a:path w="6493940" h="6529555">
                <a:moveTo>
                  <a:pt x="0" y="0"/>
                </a:moveTo>
                <a:lnTo>
                  <a:pt x="6493940" y="0"/>
                </a:lnTo>
                <a:lnTo>
                  <a:pt x="6493940" y="6529555"/>
                </a:lnTo>
                <a:lnTo>
                  <a:pt x="0" y="652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065954">
            <a:off x="12535028" y="7387601"/>
            <a:ext cx="4700392" cy="1649410"/>
          </a:xfrm>
          <a:custGeom>
            <a:avLst/>
            <a:gdLst/>
            <a:ahLst/>
            <a:cxnLst/>
            <a:rect l="l" t="t" r="r" b="b"/>
            <a:pathLst>
              <a:path w="4700392" h="1649410">
                <a:moveTo>
                  <a:pt x="0" y="0"/>
                </a:moveTo>
                <a:lnTo>
                  <a:pt x="4700392" y="0"/>
                </a:lnTo>
                <a:lnTo>
                  <a:pt x="4700392" y="1649411"/>
                </a:lnTo>
                <a:lnTo>
                  <a:pt x="0" y="1649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391" flipV="1">
            <a:off x="15612139" y="6421325"/>
            <a:ext cx="2450438" cy="4185866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6"/>
                </a:moveTo>
                <a:lnTo>
                  <a:pt x="2450438" y="4185866"/>
                </a:lnTo>
                <a:lnTo>
                  <a:pt x="2450438" y="0"/>
                </a:lnTo>
                <a:lnTo>
                  <a:pt x="0" y="0"/>
                </a:lnTo>
                <a:lnTo>
                  <a:pt x="0" y="41858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63955" flipH="1">
            <a:off x="-1407618" y="-242438"/>
            <a:ext cx="3637262" cy="7928637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>
            <a:blip r:embed="rId8">
              <a:alphaModFix amt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57615" y="3426043"/>
            <a:ext cx="12227608" cy="47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3403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Педагогічний такт — це ключова якість вчителя, що проявляється у вмінні налагоджувати ефективні взаємини з учнями, колегами та батьками. Він є невід’ємною частиною педагогічної майстерності, яка визначає успішність навчального процесу. Такт, походячи від латинського "tactus", символізує чутливість і взаєморозуміння у спілкуванні.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57392">
            <a:off x="14012330" y="6199221"/>
            <a:ext cx="6493940" cy="6529555"/>
          </a:xfrm>
          <a:custGeom>
            <a:avLst/>
            <a:gdLst/>
            <a:ahLst/>
            <a:cxnLst/>
            <a:rect l="l" t="t" r="r" b="b"/>
            <a:pathLst>
              <a:path w="6493940" h="6529555">
                <a:moveTo>
                  <a:pt x="0" y="0"/>
                </a:moveTo>
                <a:lnTo>
                  <a:pt x="6493940" y="0"/>
                </a:lnTo>
                <a:lnTo>
                  <a:pt x="6493940" y="6529555"/>
                </a:lnTo>
                <a:lnTo>
                  <a:pt x="0" y="652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259919">
            <a:off x="15709405" y="3868840"/>
            <a:ext cx="4700392" cy="1649410"/>
          </a:xfrm>
          <a:custGeom>
            <a:avLst/>
            <a:gdLst/>
            <a:ahLst/>
            <a:cxnLst/>
            <a:rect l="l" t="t" r="r" b="b"/>
            <a:pathLst>
              <a:path w="4700392" h="1649410">
                <a:moveTo>
                  <a:pt x="0" y="0"/>
                </a:moveTo>
                <a:lnTo>
                  <a:pt x="4700392" y="0"/>
                </a:lnTo>
                <a:lnTo>
                  <a:pt x="4700392" y="1649410"/>
                </a:lnTo>
                <a:lnTo>
                  <a:pt x="0" y="164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801328">
            <a:off x="17062781" y="7165367"/>
            <a:ext cx="2450438" cy="4185866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0"/>
                </a:moveTo>
                <a:lnTo>
                  <a:pt x="2450438" y="0"/>
                </a:lnTo>
                <a:lnTo>
                  <a:pt x="2450438" y="4185866"/>
                </a:lnTo>
                <a:lnTo>
                  <a:pt x="0" y="4185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41598" flipH="1">
            <a:off x="-1504725" y="-1565846"/>
            <a:ext cx="3350281" cy="7303064"/>
          </a:xfrm>
          <a:custGeom>
            <a:avLst/>
            <a:gdLst/>
            <a:ahLst/>
            <a:cxnLst/>
            <a:rect l="l" t="t" r="r" b="b"/>
            <a:pathLst>
              <a:path w="3350281" h="7303064">
                <a:moveTo>
                  <a:pt x="3350281" y="0"/>
                </a:moveTo>
                <a:lnTo>
                  <a:pt x="0" y="0"/>
                </a:lnTo>
                <a:lnTo>
                  <a:pt x="0" y="7303064"/>
                </a:lnTo>
                <a:lnTo>
                  <a:pt x="3350281" y="7303064"/>
                </a:lnTo>
                <a:lnTo>
                  <a:pt x="3350281" y="0"/>
                </a:lnTo>
                <a:close/>
              </a:path>
            </a:pathLst>
          </a:custGeom>
          <a:blipFill>
            <a:blip r:embed="rId8">
              <a:alphaModFix amt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5544" y="2488674"/>
            <a:ext cx="7377890" cy="433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0"/>
              </a:lnSpc>
            </a:pPr>
            <a:r>
              <a:rPr lang="en-US" sz="8243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Складові педагогічного такту</a:t>
            </a:r>
          </a:p>
        </p:txBody>
      </p:sp>
      <p:sp>
        <p:nvSpPr>
          <p:cNvPr id="7" name="Freeform 7"/>
          <p:cNvSpPr/>
          <p:nvPr/>
        </p:nvSpPr>
        <p:spPr>
          <a:xfrm>
            <a:off x="7450319" y="903288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0187" y="1028700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559770" y="1285875"/>
            <a:ext cx="3470542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Повага до учнів: Вчитель повинен ставитися до своїх учнів з повагою, враховуючи їхню індивідуальність та потреби.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29916" y="1536381"/>
            <a:ext cx="3470542" cy="272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</a:pPr>
            <a:r>
              <a:rPr lang="en-US" sz="2174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Чуйність та емпатія: Уміння розуміти та враховувати емоційний стан учнів є важливим для створення комфортної атмосфери.</a:t>
            </a:r>
          </a:p>
          <a:p>
            <a:pPr algn="l">
              <a:lnSpc>
                <a:spcPts val="1923"/>
              </a:lnSpc>
            </a:pPr>
            <a:endParaRPr lang="en-US" sz="2174">
              <a:solidFill>
                <a:srgbClr val="726151"/>
              </a:solidFill>
              <a:latin typeface="Kulachat Serif"/>
              <a:ea typeface="Kulachat Serif"/>
              <a:cs typeface="Kulachat Serif"/>
              <a:sym typeface="Kulachat Serif"/>
            </a:endParaRPr>
          </a:p>
          <a:p>
            <a:pPr algn="l">
              <a:lnSpc>
                <a:spcPts val="1683"/>
              </a:lnSpc>
            </a:pPr>
            <a:endParaRPr lang="en-US" sz="2174">
              <a:solidFill>
                <a:srgbClr val="726151"/>
              </a:solidFill>
              <a:latin typeface="Kulachat Serif"/>
              <a:ea typeface="Kulachat Serif"/>
              <a:cs typeface="Kulachat Serif"/>
              <a:sym typeface="Kulachat Serif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878580" y="5143500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52541" y="5473236"/>
            <a:ext cx="3233554" cy="288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4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Контроль емоцій: Емоційна врівноваженість та принциповість у спілкуванні допомагають уникати конфліктів і сприяють довірі.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9192"/>
            <a:ext cx="11582905" cy="303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4296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Психолого-педагогічні особливості формулювання педагогічного такту є важливими для ефективного навчання та виховання.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57963" y="4057662"/>
            <a:ext cx="10152295" cy="4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111" lvl="1" indent="-405055" algn="just">
              <a:lnSpc>
                <a:spcPts val="5253"/>
              </a:lnSpc>
              <a:buFont typeface="Arial"/>
              <a:buChar char="•"/>
            </a:pPr>
            <a:r>
              <a:rPr lang="en-US" sz="3752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Емпатія.</a:t>
            </a:r>
          </a:p>
          <a:p>
            <a:pPr marL="729101" lvl="1" indent="-364551" algn="just">
              <a:lnSpc>
                <a:spcPts val="4727"/>
              </a:lnSpc>
              <a:buFont typeface="Arial"/>
              <a:buChar char="•"/>
            </a:pPr>
            <a:r>
              <a:rPr lang="en-US" sz="3377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Комунікативні навички.</a:t>
            </a:r>
          </a:p>
          <a:p>
            <a:pPr marL="729101" lvl="1" indent="-364551" algn="just">
              <a:lnSpc>
                <a:spcPts val="4727"/>
              </a:lnSpc>
              <a:buFont typeface="Arial"/>
              <a:buChar char="•"/>
            </a:pPr>
            <a:r>
              <a:rPr lang="en-US" sz="3377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Повага до особистості.</a:t>
            </a:r>
          </a:p>
          <a:p>
            <a:pPr marL="729101" lvl="1" indent="-364551" algn="just">
              <a:lnSpc>
                <a:spcPts val="4727"/>
              </a:lnSpc>
              <a:buFont typeface="Arial"/>
              <a:buChar char="•"/>
            </a:pPr>
            <a:r>
              <a:rPr lang="en-US" sz="3377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Здатність до саморегуляції.</a:t>
            </a:r>
          </a:p>
          <a:p>
            <a:pPr marL="729101" lvl="1" indent="-364551" algn="just">
              <a:lnSpc>
                <a:spcPts val="4727"/>
              </a:lnSpc>
              <a:buFont typeface="Arial"/>
              <a:buChar char="•"/>
            </a:pPr>
            <a:r>
              <a:rPr lang="en-US" sz="3377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Створення позитивної атмосфери.</a:t>
            </a:r>
          </a:p>
          <a:p>
            <a:pPr marL="729101" lvl="1" indent="-364551" algn="just">
              <a:lnSpc>
                <a:spcPts val="4727"/>
              </a:lnSpc>
              <a:buFont typeface="Arial"/>
              <a:buChar char="•"/>
            </a:pPr>
            <a:r>
              <a:rPr lang="en-US" sz="3377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Моральні та етичні норми.</a:t>
            </a:r>
          </a:p>
          <a:p>
            <a:pPr marL="729101" lvl="1" indent="-364551" algn="just">
              <a:lnSpc>
                <a:spcPts val="4727"/>
              </a:lnSpc>
              <a:buFont typeface="Arial"/>
              <a:buChar char="•"/>
            </a:pPr>
            <a:r>
              <a:rPr lang="en-US" sz="3377" i="1">
                <a:solidFill>
                  <a:srgbClr val="726151"/>
                </a:solidFill>
                <a:latin typeface="Kulachat Serif Italics"/>
                <a:ea typeface="Kulachat Serif Italics"/>
                <a:cs typeface="Kulachat Serif Italics"/>
                <a:sym typeface="Kulachat Serif Italics"/>
              </a:rPr>
              <a:t>Гнучкість і адаптивністьі.</a:t>
            </a:r>
          </a:p>
          <a:p>
            <a:pPr algn="just">
              <a:lnSpc>
                <a:spcPts val="4727"/>
              </a:lnSpc>
            </a:pPr>
            <a:endParaRPr lang="en-US" sz="3377" i="1">
              <a:solidFill>
                <a:srgbClr val="726151"/>
              </a:solidFill>
              <a:latin typeface="Kulachat Serif Italics"/>
              <a:ea typeface="Kulachat Serif Italics"/>
              <a:cs typeface="Kulachat Serif Italics"/>
              <a:sym typeface="Kulachat Serif Italics"/>
            </a:endParaRP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2176714" y="-1555083"/>
            <a:ext cx="7015142" cy="5679421"/>
            <a:chOff x="0" y="0"/>
            <a:chExt cx="9353523" cy="75725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19446" cy="6856847"/>
            </a:xfrm>
            <a:custGeom>
              <a:avLst/>
              <a:gdLst/>
              <a:ahLst/>
              <a:cxnLst/>
              <a:rect l="l" t="t" r="r" b="b"/>
              <a:pathLst>
                <a:path w="6819446" h="6856847">
                  <a:moveTo>
                    <a:pt x="0" y="0"/>
                  </a:moveTo>
                  <a:lnTo>
                    <a:pt x="6819446" y="0"/>
                  </a:lnTo>
                  <a:lnTo>
                    <a:pt x="6819446" y="6856847"/>
                  </a:lnTo>
                  <a:lnTo>
                    <a:pt x="0" y="6856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V="1">
              <a:off x="1776098" y="1991407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4"/>
                  </a:moveTo>
                  <a:lnTo>
                    <a:pt x="3267251" y="5581154"/>
                  </a:lnTo>
                  <a:lnTo>
                    <a:pt x="3267251" y="0"/>
                  </a:lnTo>
                  <a:lnTo>
                    <a:pt x="0" y="0"/>
                  </a:lnTo>
                  <a:lnTo>
                    <a:pt x="0" y="558115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74250" y="2308489"/>
              <a:ext cx="3879273" cy="1911423"/>
            </a:xfrm>
            <a:custGeom>
              <a:avLst/>
              <a:gdLst/>
              <a:ahLst/>
              <a:cxnLst/>
              <a:rect l="l" t="t" r="r" b="b"/>
              <a:pathLst>
                <a:path w="3879273" h="1911423">
                  <a:moveTo>
                    <a:pt x="0" y="0"/>
                  </a:moveTo>
                  <a:lnTo>
                    <a:pt x="3879273" y="0"/>
                  </a:lnTo>
                  <a:lnTo>
                    <a:pt x="3879273" y="1911424"/>
                  </a:lnTo>
                  <a:lnTo>
                    <a:pt x="0" y="1911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flipH="1">
            <a:off x="0" y="5143500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3616776" y="0"/>
                </a:moveTo>
                <a:lnTo>
                  <a:pt x="0" y="0"/>
                </a:lnTo>
                <a:lnTo>
                  <a:pt x="0" y="7883980"/>
                </a:lnTo>
                <a:lnTo>
                  <a:pt x="3616776" y="7883980"/>
                </a:lnTo>
                <a:lnTo>
                  <a:pt x="3616776" y="0"/>
                </a:lnTo>
                <a:close/>
              </a:path>
            </a:pathLst>
          </a:custGeom>
          <a:blipFill>
            <a:blip r:embed="rId8">
              <a:alphaModFix amt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9183" y="-1162878"/>
            <a:ext cx="5114585" cy="5142635"/>
          </a:xfrm>
          <a:custGeom>
            <a:avLst/>
            <a:gdLst/>
            <a:ahLst/>
            <a:cxnLst/>
            <a:rect l="l" t="t" r="r" b="b"/>
            <a:pathLst>
              <a:path w="5114585" h="5142635">
                <a:moveTo>
                  <a:pt x="0" y="0"/>
                </a:moveTo>
                <a:lnTo>
                  <a:pt x="5114584" y="0"/>
                </a:lnTo>
                <a:lnTo>
                  <a:pt x="5114584" y="5142636"/>
                </a:lnTo>
                <a:lnTo>
                  <a:pt x="0" y="514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367110" y="330677"/>
            <a:ext cx="2450438" cy="4185866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6"/>
                </a:moveTo>
                <a:lnTo>
                  <a:pt x="2450438" y="4185866"/>
                </a:lnTo>
                <a:lnTo>
                  <a:pt x="2450438" y="0"/>
                </a:lnTo>
                <a:lnTo>
                  <a:pt x="0" y="0"/>
                </a:lnTo>
                <a:lnTo>
                  <a:pt x="0" y="41858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406504" y="568489"/>
            <a:ext cx="2909455" cy="1433568"/>
          </a:xfrm>
          <a:custGeom>
            <a:avLst/>
            <a:gdLst/>
            <a:ahLst/>
            <a:cxnLst/>
            <a:rect l="l" t="t" r="r" b="b"/>
            <a:pathLst>
              <a:path w="2909455" h="1433568">
                <a:moveTo>
                  <a:pt x="2909455" y="0"/>
                </a:moveTo>
                <a:lnTo>
                  <a:pt x="0" y="0"/>
                </a:lnTo>
                <a:lnTo>
                  <a:pt x="0" y="1433568"/>
                </a:lnTo>
                <a:lnTo>
                  <a:pt x="2909455" y="1433568"/>
                </a:lnTo>
                <a:lnTo>
                  <a:pt x="290945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8457" y="3979758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6" y="0"/>
                </a:lnTo>
                <a:lnTo>
                  <a:pt x="3616776" y="7883979"/>
                </a:lnTo>
                <a:lnTo>
                  <a:pt x="0" y="7883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91795" y="3162899"/>
            <a:ext cx="15571538" cy="634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6864" lvl="1" indent="-508432" algn="just">
              <a:lnSpc>
                <a:spcPts val="6593"/>
              </a:lnSpc>
              <a:buFont typeface="Arial"/>
              <a:buChar char="•"/>
            </a:pPr>
            <a:r>
              <a:rPr lang="en-US" sz="4709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Базовий рівень</a:t>
            </a:r>
          </a:p>
          <a:p>
            <a:pPr algn="just">
              <a:lnSpc>
                <a:spcPts val="6593"/>
              </a:lnSpc>
            </a:pPr>
            <a:endParaRPr lang="en-US" sz="4709">
              <a:solidFill>
                <a:srgbClr val="726151"/>
              </a:solidFill>
              <a:latin typeface="Kulachat Serif"/>
              <a:ea typeface="Kulachat Serif"/>
              <a:cs typeface="Kulachat Serif"/>
              <a:sym typeface="Kulachat Serif"/>
            </a:endParaRPr>
          </a:p>
          <a:p>
            <a:pPr marL="1016864" lvl="1" indent="-508432" algn="just">
              <a:lnSpc>
                <a:spcPts val="6593"/>
              </a:lnSpc>
              <a:buFont typeface="Arial"/>
              <a:buChar char="•"/>
            </a:pPr>
            <a:r>
              <a:rPr lang="en-US" sz="4709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Середній рівень</a:t>
            </a:r>
          </a:p>
          <a:p>
            <a:pPr algn="just">
              <a:lnSpc>
                <a:spcPts val="6593"/>
              </a:lnSpc>
            </a:pPr>
            <a:endParaRPr lang="en-US" sz="4709">
              <a:solidFill>
                <a:srgbClr val="726151"/>
              </a:solidFill>
              <a:latin typeface="Kulachat Serif"/>
              <a:ea typeface="Kulachat Serif"/>
              <a:cs typeface="Kulachat Serif"/>
              <a:sym typeface="Kulachat Serif"/>
            </a:endParaRPr>
          </a:p>
          <a:p>
            <a:pPr marL="1016864" lvl="1" indent="-508432" algn="just">
              <a:lnSpc>
                <a:spcPts val="6593"/>
              </a:lnSpc>
              <a:buFont typeface="Arial"/>
              <a:buChar char="•"/>
            </a:pPr>
            <a:r>
              <a:rPr lang="en-US" sz="4709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Високий рівень</a:t>
            </a:r>
          </a:p>
          <a:p>
            <a:pPr algn="just">
              <a:lnSpc>
                <a:spcPts val="6593"/>
              </a:lnSpc>
            </a:pPr>
            <a:endParaRPr lang="en-US" sz="4709">
              <a:solidFill>
                <a:srgbClr val="726151"/>
              </a:solidFill>
              <a:latin typeface="Kulachat Serif"/>
              <a:ea typeface="Kulachat Serif"/>
              <a:cs typeface="Kulachat Serif"/>
              <a:sym typeface="Kulachat Serif"/>
            </a:endParaRPr>
          </a:p>
          <a:p>
            <a:pPr marL="1016864" lvl="1" indent="-508432" algn="just">
              <a:lnSpc>
                <a:spcPts val="6593"/>
              </a:lnSpc>
              <a:buFont typeface="Arial"/>
              <a:buChar char="•"/>
            </a:pPr>
            <a:r>
              <a:rPr lang="en-US" sz="4709">
                <a:solidFill>
                  <a:srgbClr val="726151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Експертний рівень</a:t>
            </a:r>
          </a:p>
          <a:p>
            <a:pPr algn="just">
              <a:lnSpc>
                <a:spcPts val="4450"/>
              </a:lnSpc>
            </a:pPr>
            <a:endParaRPr lang="en-US" sz="4709">
              <a:solidFill>
                <a:srgbClr val="726151"/>
              </a:solidFill>
              <a:latin typeface="Kulachat Serif"/>
              <a:ea typeface="Kulachat Serif"/>
              <a:cs typeface="Kulachat Serif"/>
              <a:sym typeface="Kulachat Ser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04199" y="-80635"/>
            <a:ext cx="11582175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Рівні володіння педагогічним тактом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0472438" y="1738268"/>
            <a:ext cx="4063429" cy="8303530"/>
            <a:chOff x="0" y="0"/>
            <a:chExt cx="5417906" cy="110713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17906" cy="11071373"/>
            </a:xfrm>
            <a:custGeom>
              <a:avLst/>
              <a:gdLst/>
              <a:ahLst/>
              <a:cxnLst/>
              <a:rect l="l" t="t" r="r" b="b"/>
              <a:pathLst>
                <a:path w="5417906" h="11071373">
                  <a:moveTo>
                    <a:pt x="0" y="0"/>
                  </a:moveTo>
                  <a:lnTo>
                    <a:pt x="5417906" y="0"/>
                  </a:lnTo>
                  <a:lnTo>
                    <a:pt x="5417906" y="11071373"/>
                  </a:lnTo>
                  <a:lnTo>
                    <a:pt x="0" y="11071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79815">
            <a:off x="16479612" y="1697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6" y="0"/>
                </a:lnTo>
                <a:lnTo>
                  <a:pt x="3616776" y="7883980"/>
                </a:lnTo>
                <a:lnTo>
                  <a:pt x="0" y="788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4169" y="6326281"/>
            <a:ext cx="6493940" cy="6529555"/>
          </a:xfrm>
          <a:custGeom>
            <a:avLst/>
            <a:gdLst/>
            <a:ahLst/>
            <a:cxnLst/>
            <a:rect l="l" t="t" r="r" b="b"/>
            <a:pathLst>
              <a:path w="6493940" h="6529555">
                <a:moveTo>
                  <a:pt x="0" y="0"/>
                </a:moveTo>
                <a:lnTo>
                  <a:pt x="6493939" y="0"/>
                </a:lnTo>
                <a:lnTo>
                  <a:pt x="6493939" y="6529555"/>
                </a:lnTo>
                <a:lnTo>
                  <a:pt x="0" y="6529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368370">
            <a:off x="-636901" y="4079291"/>
            <a:ext cx="2689927" cy="1649410"/>
          </a:xfrm>
          <a:custGeom>
            <a:avLst/>
            <a:gdLst/>
            <a:ahLst/>
            <a:cxnLst/>
            <a:rect l="l" t="t" r="r" b="b"/>
            <a:pathLst>
              <a:path w="2689927" h="1649410">
                <a:moveTo>
                  <a:pt x="0" y="0"/>
                </a:moveTo>
                <a:lnTo>
                  <a:pt x="2689928" y="0"/>
                </a:lnTo>
                <a:lnTo>
                  <a:pt x="2689928" y="1649410"/>
                </a:lnTo>
                <a:lnTo>
                  <a:pt x="0" y="164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4740"/>
            </a:stretch>
          </a:blipFill>
        </p:spPr>
      </p:sp>
      <p:sp>
        <p:nvSpPr>
          <p:cNvPr id="5" name="Freeform 5"/>
          <p:cNvSpPr/>
          <p:nvPr/>
        </p:nvSpPr>
        <p:spPr>
          <a:xfrm rot="8309932" flipV="1">
            <a:off x="7582" y="6646127"/>
            <a:ext cx="2450438" cy="4185866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6"/>
                </a:moveTo>
                <a:lnTo>
                  <a:pt x="2450438" y="4185866"/>
                </a:lnTo>
                <a:lnTo>
                  <a:pt x="2450438" y="0"/>
                </a:lnTo>
                <a:lnTo>
                  <a:pt x="0" y="0"/>
                </a:lnTo>
                <a:lnTo>
                  <a:pt x="0" y="418586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21384" y="3394262"/>
            <a:ext cx="5885440" cy="5864038"/>
          </a:xfrm>
          <a:custGeom>
            <a:avLst/>
            <a:gdLst/>
            <a:ahLst/>
            <a:cxnLst/>
            <a:rect l="l" t="t" r="r" b="b"/>
            <a:pathLst>
              <a:path w="5885440" h="5864038">
                <a:moveTo>
                  <a:pt x="0" y="0"/>
                </a:moveTo>
                <a:lnTo>
                  <a:pt x="5885440" y="0"/>
                </a:lnTo>
                <a:lnTo>
                  <a:pt x="5885440" y="5864038"/>
                </a:lnTo>
                <a:lnTo>
                  <a:pt x="0" y="58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81176" y="3394262"/>
            <a:ext cx="5885440" cy="5864038"/>
          </a:xfrm>
          <a:custGeom>
            <a:avLst/>
            <a:gdLst/>
            <a:ahLst/>
            <a:cxnLst/>
            <a:rect l="l" t="t" r="r" b="b"/>
            <a:pathLst>
              <a:path w="5885440" h="5864038">
                <a:moveTo>
                  <a:pt x="0" y="0"/>
                </a:moveTo>
                <a:lnTo>
                  <a:pt x="5885440" y="0"/>
                </a:lnTo>
                <a:lnTo>
                  <a:pt x="5885440" y="5864038"/>
                </a:lnTo>
                <a:lnTo>
                  <a:pt x="0" y="58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6878" y="5559424"/>
            <a:ext cx="4370262" cy="1533715"/>
          </a:xfrm>
          <a:custGeom>
            <a:avLst/>
            <a:gdLst/>
            <a:ahLst/>
            <a:cxnLst/>
            <a:rect l="l" t="t" r="r" b="b"/>
            <a:pathLst>
              <a:path w="4370262" h="1533715">
                <a:moveTo>
                  <a:pt x="0" y="0"/>
                </a:moveTo>
                <a:lnTo>
                  <a:pt x="4370262" y="0"/>
                </a:lnTo>
                <a:lnTo>
                  <a:pt x="4370262" y="1533714"/>
                </a:lnTo>
                <a:lnTo>
                  <a:pt x="0" y="1533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36878" y="7359357"/>
            <a:ext cx="4370262" cy="1533715"/>
          </a:xfrm>
          <a:custGeom>
            <a:avLst/>
            <a:gdLst/>
            <a:ahLst/>
            <a:cxnLst/>
            <a:rect l="l" t="t" r="r" b="b"/>
            <a:pathLst>
              <a:path w="4370262" h="1533715">
                <a:moveTo>
                  <a:pt x="0" y="0"/>
                </a:moveTo>
                <a:lnTo>
                  <a:pt x="4370262" y="0"/>
                </a:lnTo>
                <a:lnTo>
                  <a:pt x="4370262" y="1533715"/>
                </a:lnTo>
                <a:lnTo>
                  <a:pt x="0" y="1533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67079" y="7359357"/>
            <a:ext cx="4370262" cy="1533715"/>
          </a:xfrm>
          <a:custGeom>
            <a:avLst/>
            <a:gdLst/>
            <a:ahLst/>
            <a:cxnLst/>
            <a:rect l="l" t="t" r="r" b="b"/>
            <a:pathLst>
              <a:path w="4370262" h="1533715">
                <a:moveTo>
                  <a:pt x="0" y="0"/>
                </a:moveTo>
                <a:lnTo>
                  <a:pt x="4370262" y="0"/>
                </a:lnTo>
                <a:lnTo>
                  <a:pt x="4370262" y="1533715"/>
                </a:lnTo>
                <a:lnTo>
                  <a:pt x="0" y="1533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57077" y="5544020"/>
            <a:ext cx="4370262" cy="1533715"/>
          </a:xfrm>
          <a:custGeom>
            <a:avLst/>
            <a:gdLst/>
            <a:ahLst/>
            <a:cxnLst/>
            <a:rect l="l" t="t" r="r" b="b"/>
            <a:pathLst>
              <a:path w="4370262" h="1533715">
                <a:moveTo>
                  <a:pt x="0" y="0"/>
                </a:moveTo>
                <a:lnTo>
                  <a:pt x="4370262" y="0"/>
                </a:lnTo>
                <a:lnTo>
                  <a:pt x="4370262" y="1533714"/>
                </a:lnTo>
                <a:lnTo>
                  <a:pt x="0" y="1533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27832" y="8597901"/>
            <a:ext cx="4708551" cy="1689099"/>
          </a:xfrm>
          <a:custGeom>
            <a:avLst/>
            <a:gdLst/>
            <a:ahLst/>
            <a:cxnLst/>
            <a:rect l="l" t="t" r="r" b="b"/>
            <a:pathLst>
              <a:path w="4708551" h="1689099">
                <a:moveTo>
                  <a:pt x="0" y="0"/>
                </a:moveTo>
                <a:lnTo>
                  <a:pt x="4708552" y="0"/>
                </a:lnTo>
                <a:lnTo>
                  <a:pt x="4708552" y="1689099"/>
                </a:lnTo>
                <a:lnTo>
                  <a:pt x="0" y="16890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36878" y="914400"/>
            <a:ext cx="12090461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Основні вимоги до педагогічного такту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6489" y="3856355"/>
            <a:ext cx="4034813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Професійна майстерність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31741" y="5977983"/>
            <a:ext cx="238053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Повага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26688" y="4307095"/>
            <a:ext cx="459064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Комунікативність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90639" y="7777917"/>
            <a:ext cx="286274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Емпатія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34804" y="6084343"/>
            <a:ext cx="403481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Гнучкість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67079" y="7777917"/>
            <a:ext cx="403481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Моральність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12492" y="9242761"/>
            <a:ext cx="373923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Творчий підхід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79815" flipH="1">
            <a:off x="161758" y="6695130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3616775" y="0"/>
                </a:moveTo>
                <a:lnTo>
                  <a:pt x="0" y="0"/>
                </a:lnTo>
                <a:lnTo>
                  <a:pt x="0" y="7883979"/>
                </a:lnTo>
                <a:lnTo>
                  <a:pt x="3616775" y="7883979"/>
                </a:lnTo>
                <a:lnTo>
                  <a:pt x="3616775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21384" y="3375351"/>
            <a:ext cx="6622616" cy="6562410"/>
          </a:xfrm>
          <a:custGeom>
            <a:avLst/>
            <a:gdLst/>
            <a:ahLst/>
            <a:cxnLst/>
            <a:rect l="l" t="t" r="r" b="b"/>
            <a:pathLst>
              <a:path w="6622616" h="6562410">
                <a:moveTo>
                  <a:pt x="0" y="0"/>
                </a:moveTo>
                <a:lnTo>
                  <a:pt x="6622616" y="0"/>
                </a:lnTo>
                <a:lnTo>
                  <a:pt x="6622616" y="6562410"/>
                </a:lnTo>
                <a:lnTo>
                  <a:pt x="0" y="656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13455204" y="-2469401"/>
            <a:ext cx="6493940" cy="9480485"/>
            <a:chOff x="0" y="0"/>
            <a:chExt cx="8658586" cy="12640647"/>
          </a:xfrm>
        </p:grpSpPr>
        <p:sp>
          <p:nvSpPr>
            <p:cNvPr id="5" name="Freeform 5"/>
            <p:cNvSpPr/>
            <p:nvPr/>
          </p:nvSpPr>
          <p:spPr>
            <a:xfrm>
              <a:off x="0" y="3934573"/>
              <a:ext cx="8658586" cy="8706074"/>
            </a:xfrm>
            <a:custGeom>
              <a:avLst/>
              <a:gdLst/>
              <a:ahLst/>
              <a:cxnLst/>
              <a:rect l="l" t="t" r="r" b="b"/>
              <a:pathLst>
                <a:path w="8658586" h="8706074">
                  <a:moveTo>
                    <a:pt x="0" y="0"/>
                  </a:moveTo>
                  <a:lnTo>
                    <a:pt x="8658586" y="0"/>
                  </a:lnTo>
                  <a:lnTo>
                    <a:pt x="8658586" y="8706074"/>
                  </a:lnTo>
                  <a:lnTo>
                    <a:pt x="0" y="870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4368370">
              <a:off x="1836358" y="938586"/>
              <a:ext cx="3586570" cy="2199214"/>
            </a:xfrm>
            <a:custGeom>
              <a:avLst/>
              <a:gdLst/>
              <a:ahLst/>
              <a:cxnLst/>
              <a:rect l="l" t="t" r="r" b="b"/>
              <a:pathLst>
                <a:path w="3586570" h="2199214">
                  <a:moveTo>
                    <a:pt x="0" y="0"/>
                  </a:moveTo>
                  <a:lnTo>
                    <a:pt x="3586570" y="0"/>
                  </a:lnTo>
                  <a:lnTo>
                    <a:pt x="3586570" y="2199214"/>
                  </a:lnTo>
                  <a:lnTo>
                    <a:pt x="0" y="2199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7474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8309932" flipV="1">
              <a:off x="2695668" y="4361035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5"/>
                  </a:moveTo>
                  <a:lnTo>
                    <a:pt x="3267250" y="5581155"/>
                  </a:lnTo>
                  <a:lnTo>
                    <a:pt x="3267250" y="0"/>
                  </a:lnTo>
                  <a:lnTo>
                    <a:pt x="0" y="0"/>
                  </a:lnTo>
                  <a:lnTo>
                    <a:pt x="0" y="5581155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373784" y="2769964"/>
            <a:ext cx="7328390" cy="7261768"/>
          </a:xfrm>
          <a:custGeom>
            <a:avLst/>
            <a:gdLst/>
            <a:ahLst/>
            <a:cxnLst/>
            <a:rect l="l" t="t" r="r" b="b"/>
            <a:pathLst>
              <a:path w="7328390" h="7261768">
                <a:moveTo>
                  <a:pt x="0" y="0"/>
                </a:moveTo>
                <a:lnTo>
                  <a:pt x="7328390" y="0"/>
                </a:lnTo>
                <a:lnTo>
                  <a:pt x="7328390" y="7261769"/>
                </a:lnTo>
                <a:lnTo>
                  <a:pt x="0" y="726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19667" y="716606"/>
            <a:ext cx="5936359" cy="23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Етичні риси педагога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2073" y="3923579"/>
            <a:ext cx="59178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Емпатія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8219" y="5076825"/>
            <a:ext cx="210554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Чесність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03558" y="5959072"/>
            <a:ext cx="2768578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Співчуття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26163" y="6944409"/>
            <a:ext cx="59178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Справедливість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94003" y="7926754"/>
            <a:ext cx="59178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Ввічливість: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51776" y="8910002"/>
            <a:ext cx="591783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Відповідальність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6785" y="483964"/>
            <a:ext cx="637273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Етичні норми педагога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3102" y="3463379"/>
            <a:ext cx="6219961" cy="47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8"/>
              </a:lnSpc>
              <a:spcBef>
                <a:spcPct val="0"/>
              </a:spcBef>
            </a:pPr>
            <a:r>
              <a:rPr lang="en-US" sz="2877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Повага до особистості учня: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6269" y="4518382"/>
            <a:ext cx="4753254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Конфіденційність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3618" y="5248591"/>
            <a:ext cx="449892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Справедливе оцінювання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73618" y="6469061"/>
            <a:ext cx="5096794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Постійне самовдосконалення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15461" y="7689532"/>
            <a:ext cx="5079487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Співпраця з батьками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15461" y="8863012"/>
            <a:ext cx="5339428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26151"/>
                </a:solidFill>
                <a:latin typeface="Kulachat Serif Semi-Bold"/>
                <a:ea typeface="Kulachat Serif Semi-Bold"/>
                <a:cs typeface="Kulachat Serif Semi-Bold"/>
                <a:sym typeface="Kulachat Serif Semi-Bold"/>
              </a:rPr>
              <a:t>Взаємоповага в колективі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79688" y="5143500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3616776" y="0"/>
                </a:moveTo>
                <a:lnTo>
                  <a:pt x="0" y="0"/>
                </a:lnTo>
                <a:lnTo>
                  <a:pt x="0" y="7883980"/>
                </a:lnTo>
                <a:lnTo>
                  <a:pt x="3616776" y="7883980"/>
                </a:lnTo>
                <a:lnTo>
                  <a:pt x="3616776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039486" y="-1321993"/>
            <a:ext cx="5114585" cy="5142635"/>
          </a:xfrm>
          <a:custGeom>
            <a:avLst/>
            <a:gdLst/>
            <a:ahLst/>
            <a:cxnLst/>
            <a:rect l="l" t="t" r="r" b="b"/>
            <a:pathLst>
              <a:path w="5114585" h="5142635">
                <a:moveTo>
                  <a:pt x="0" y="0"/>
                </a:moveTo>
                <a:lnTo>
                  <a:pt x="5114585" y="0"/>
                </a:lnTo>
                <a:lnTo>
                  <a:pt x="5114585" y="5142635"/>
                </a:lnTo>
                <a:lnTo>
                  <a:pt x="0" y="5142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V="1">
            <a:off x="753760" y="-1555083"/>
            <a:ext cx="2450438" cy="4185866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5"/>
                </a:moveTo>
                <a:lnTo>
                  <a:pt x="2450438" y="4185865"/>
                </a:lnTo>
                <a:lnTo>
                  <a:pt x="2450438" y="0"/>
                </a:lnTo>
                <a:lnTo>
                  <a:pt x="0" y="0"/>
                </a:lnTo>
                <a:lnTo>
                  <a:pt x="0" y="418586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55212">
            <a:off x="3204198" y="532540"/>
            <a:ext cx="2909455" cy="1433568"/>
          </a:xfrm>
          <a:custGeom>
            <a:avLst/>
            <a:gdLst/>
            <a:ahLst/>
            <a:cxnLst/>
            <a:rect l="l" t="t" r="r" b="b"/>
            <a:pathLst>
              <a:path w="2909455" h="1433568">
                <a:moveTo>
                  <a:pt x="0" y="0"/>
                </a:moveTo>
                <a:lnTo>
                  <a:pt x="2909454" y="0"/>
                </a:lnTo>
                <a:lnTo>
                  <a:pt x="2909454" y="1433568"/>
                </a:lnTo>
                <a:lnTo>
                  <a:pt x="0" y="1433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3869895" y="6157860"/>
            <a:ext cx="6493940" cy="6529555"/>
          </a:xfrm>
          <a:custGeom>
            <a:avLst/>
            <a:gdLst/>
            <a:ahLst/>
            <a:cxnLst/>
            <a:rect l="l" t="t" r="r" b="b"/>
            <a:pathLst>
              <a:path w="6493940" h="6529555">
                <a:moveTo>
                  <a:pt x="0" y="0"/>
                </a:moveTo>
                <a:lnTo>
                  <a:pt x="6493939" y="0"/>
                </a:lnTo>
                <a:lnTo>
                  <a:pt x="6493939" y="6529555"/>
                </a:lnTo>
                <a:lnTo>
                  <a:pt x="0" y="6529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31629">
            <a:off x="14076378" y="6833542"/>
            <a:ext cx="4700392" cy="1649410"/>
          </a:xfrm>
          <a:custGeom>
            <a:avLst/>
            <a:gdLst/>
            <a:ahLst/>
            <a:cxnLst/>
            <a:rect l="l" t="t" r="r" b="b"/>
            <a:pathLst>
              <a:path w="4700392" h="1649410">
                <a:moveTo>
                  <a:pt x="0" y="0"/>
                </a:moveTo>
                <a:lnTo>
                  <a:pt x="4700392" y="0"/>
                </a:lnTo>
                <a:lnTo>
                  <a:pt x="4700392" y="1649411"/>
                </a:lnTo>
                <a:lnTo>
                  <a:pt x="0" y="1649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09932" flipV="1">
            <a:off x="16777063" y="7194684"/>
            <a:ext cx="2450438" cy="4185866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6"/>
                </a:moveTo>
                <a:lnTo>
                  <a:pt x="2450438" y="4185866"/>
                </a:lnTo>
                <a:lnTo>
                  <a:pt x="2450438" y="0"/>
                </a:lnTo>
                <a:lnTo>
                  <a:pt x="0" y="0"/>
                </a:lnTo>
                <a:lnTo>
                  <a:pt x="0" y="41858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277720">
            <a:off x="16398988" y="-143677"/>
            <a:ext cx="3637262" cy="7928637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0" y="0"/>
                </a:moveTo>
                <a:lnTo>
                  <a:pt x="3637262" y="0"/>
                </a:lnTo>
                <a:lnTo>
                  <a:pt x="3637262" y="7928637"/>
                </a:lnTo>
                <a:lnTo>
                  <a:pt x="0" y="792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3658" y="2721107"/>
            <a:ext cx="16278707" cy="344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7"/>
              </a:lnSpc>
            </a:pPr>
            <a:r>
              <a:rPr lang="en-US" sz="20012">
                <a:solidFill>
                  <a:srgbClr val="72615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Дякую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7E2342719C0BB4FB180C6AE5BDDD5A6" ma:contentTypeVersion="4" ma:contentTypeDescription="Створення нового документа." ma:contentTypeScope="" ma:versionID="3508c401d1daf28000a461652e43e91e">
  <xsd:schema xmlns:xsd="http://www.w3.org/2001/XMLSchema" xmlns:xs="http://www.w3.org/2001/XMLSchema" xmlns:p="http://schemas.microsoft.com/office/2006/metadata/properties" xmlns:ns2="43e54ced-b74a-45e7-8564-a38042263669" targetNamespace="http://schemas.microsoft.com/office/2006/metadata/properties" ma:root="true" ma:fieldsID="c15568c1bb592843b7d8090d2b19cd10" ns2:_="">
    <xsd:import namespace="43e54ced-b74a-45e7-8564-a380422636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e54ced-b74a-45e7-8564-a38042263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09CD9-5880-40A8-98CD-E683F1D6E21E}"/>
</file>

<file path=customXml/itemProps2.xml><?xml version="1.0" encoding="utf-8"?>
<ds:datastoreItem xmlns:ds="http://schemas.openxmlformats.org/officeDocument/2006/customXml" ds:itemID="{5808D1D0-C74C-4A22-B3DB-AD039F9D8D8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Macintosh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Pathway Gothic One</vt:lpstr>
      <vt:lpstr>Arial</vt:lpstr>
      <vt:lpstr>Kulachat Serif</vt:lpstr>
      <vt:lpstr>Kulachat Serif Italics</vt:lpstr>
      <vt:lpstr>Calibri</vt:lpstr>
      <vt:lpstr>Kulachat Serif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Педагогічний такт і етика вчителя</dc:title>
  <cp:lastModifiedBy>Михайло Сало</cp:lastModifiedBy>
  <cp:revision>1</cp:revision>
  <dcterms:created xsi:type="dcterms:W3CDTF">2006-08-16T00:00:00Z</dcterms:created>
  <dcterms:modified xsi:type="dcterms:W3CDTF">2024-09-24T20:42:56Z</dcterms:modified>
  <dc:identifier>DAGRs5dSYa0</dc:identifier>
</cp:coreProperties>
</file>